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1"/>
  </p:notesMasterIdLst>
  <p:sldIdLst>
    <p:sldId id="256" r:id="rId2"/>
    <p:sldId id="433" r:id="rId3"/>
    <p:sldId id="435" r:id="rId4"/>
    <p:sldId id="434" r:id="rId5"/>
    <p:sldId id="437" r:id="rId6"/>
    <p:sldId id="438" r:id="rId7"/>
    <p:sldId id="439" r:id="rId8"/>
    <p:sldId id="436" r:id="rId9"/>
    <p:sldId id="289" r:id="rId10"/>
  </p:sldIdLst>
  <p:sldSz cx="9144000" cy="5143500" type="screen16x9"/>
  <p:notesSz cx="9872663" cy="6797675"/>
  <p:embeddedFontLst>
    <p:embeddedFont>
      <p:font typeface="HY강M" panose="020B0600000101010101" charset="-127"/>
      <p:regular r:id="rId12"/>
    </p:embeddedFont>
    <p:embeddedFont>
      <p:font typeface="Yoon 윤고딕 520_TT" panose="020B0600000101010101" charset="-127"/>
      <p:regular r:id="rId13"/>
    </p:embeddedFont>
    <p:embeddedFont>
      <p:font typeface="Yoon 윤고딕 540_TT" panose="020B0600000101010101" charset="-127"/>
      <p:regular r:id="rId14"/>
    </p:embeddedFont>
    <p:embeddedFont>
      <p:font typeface="Yoon 윤명조 520_TT" panose="020B0600000101010101" charset="-127"/>
      <p:regular r:id="rId15"/>
    </p:embeddedFont>
    <p:embeddedFont>
      <p:font typeface="맑은 고딕" panose="020B0503020000020004" pitchFamily="50" charset="-127"/>
      <p:regular r:id="rId16"/>
      <p:bold r:id="rId17"/>
    </p:embeddedFont>
    <p:embeddedFont>
      <p:font typeface="한컴 윤고딕 250" panose="02020603020101020101" pitchFamily="18" charset="-127"/>
      <p:regular r:id="rId1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47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EDF4"/>
    <a:srgbClr val="216879"/>
    <a:srgbClr val="F2F2F2"/>
    <a:srgbClr val="C7E7EF"/>
    <a:srgbClr val="37ABC8"/>
    <a:srgbClr val="E9F6F9"/>
    <a:srgbClr val="83CCDD"/>
    <a:srgbClr val="CC706E"/>
    <a:srgbClr val="F7F7F7"/>
    <a:srgbClr val="D417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2" autoAdjust="0"/>
    <p:restoredTop sz="94611" autoAdjust="0"/>
  </p:normalViewPr>
  <p:slideViewPr>
    <p:cSldViewPr showGuides="1">
      <p:cViewPr varScale="1">
        <p:scale>
          <a:sx n="161" d="100"/>
          <a:sy n="161" d="100"/>
        </p:scale>
        <p:origin x="156" y="240"/>
      </p:cViewPr>
      <p:guideLst>
        <p:guide orient="horz" pos="1847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ableStyles" Target="tableStyle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592224" y="0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8BE272-ABCB-4206-8DCB-7E4BF27D05A6}" type="datetimeFigureOut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670175" y="509588"/>
            <a:ext cx="4532313" cy="25495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87267" y="3228896"/>
            <a:ext cx="7898130" cy="30589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456612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592224" y="6456612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2C0B5B-8FC5-4049-AEF5-89584415D57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95623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88412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95892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8789E-6CD7-4F43-B589-69FE8E2BCEF7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83912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3F94C-E11B-415A-A90C-AC388974DD2A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07164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C5522-0758-4364-BD23-B7E8A352863A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2607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1484A-88D6-4562-B5F5-DAF103A8FE9D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7152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0A379-7917-4A31-A7EB-712CEEEEE437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18593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E4934-4665-43B5-A7EF-5F8744C74867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53837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35ABF-9C40-45DF-A9CF-2916AF1B441B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7747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DAEFF-49D0-44F4-BD37-F746E5A35F10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9658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02171-E9E7-4BF1-9B40-1ACF8AA6E762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3518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C4FBC-F0DA-4F2E-A888-FA555ADF3BBA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42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05CD4-5E2C-4D41-B75D-F49CE23C31BC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1768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257859-C61C-45F8-9153-162B865691D9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9293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4788024" y="4572684"/>
            <a:ext cx="410445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endParaRPr lang="en-US" altLang="ko-KR" sz="105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75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  <a:p>
            <a:pPr algn="r"/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이정훈</a:t>
            </a:r>
            <a:endParaRPr lang="ko-KR" altLang="en-US" sz="105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622413" y="3523168"/>
            <a:ext cx="3899168" cy="4616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ko-KR" sz="24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Word2vec</a:t>
            </a:r>
            <a:endParaRPr lang="ko-KR" altLang="en-US" sz="16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14546" y="4146863"/>
            <a:ext cx="4514903" cy="2539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|Word2vec</a:t>
            </a:r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을 사용해서 감정 분류 모델 만들기ㅣ</a:t>
            </a:r>
            <a:endParaRPr lang="ko-KR" altLang="en-US" sz="105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cxnSp>
        <p:nvCxnSpPr>
          <p:cNvPr id="9" name="직선 연결선 8"/>
          <p:cNvCxnSpPr/>
          <p:nvPr/>
        </p:nvCxnSpPr>
        <p:spPr>
          <a:xfrm>
            <a:off x="2213000" y="4026232"/>
            <a:ext cx="4717994" cy="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airlineì ëí ì´ë¯¸ì§ ê²ìê²°ê³¼">
            <a:extLst>
              <a:ext uri="{FF2B5EF4-FFF2-40B4-BE49-F238E27FC236}">
                <a16:creationId xmlns:a16="http://schemas.microsoft.com/office/drawing/2014/main" id="{C2D68BF4-B179-4550-B8EC-5C43CCE568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1225" y="448423"/>
            <a:ext cx="5161550" cy="2903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57267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2990597" y="1241673"/>
            <a:ext cx="316280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Data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 </a:t>
            </a:r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Download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2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데이터 확인하기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258DFF-C402-43C8-9EFA-BA869C75D983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받는 곳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: https://github.com/vhrehfdl/ing_lab/tree/master/NB 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794B61D8-503D-4682-8F0E-575BB4721334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7603FDB-192C-417B-B957-0519DF0E8EA4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5AED5BF-F318-4528-AC9B-9473094D07E4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BCA535D5-61D1-4420-AD2E-A5191BD92A5E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482718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2990597" y="1241673"/>
            <a:ext cx="316280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Data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 </a:t>
            </a:r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Analysis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3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데이터 확인하기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258DFF-C402-43C8-9EFA-BA869C75D983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Train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데이터와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Test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개수 확인하기</a:t>
            </a:r>
            <a:endParaRPr lang="en-US" altLang="ko-KR" sz="8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2B168613-09D8-4DFB-9E46-6E7D7BA744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7758004"/>
              </p:ext>
            </p:extLst>
          </p:nvPr>
        </p:nvGraphicFramePr>
        <p:xfrm>
          <a:off x="2113278" y="2427734"/>
          <a:ext cx="491744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9360">
                  <a:extLst>
                    <a:ext uri="{9D8B030D-6E8A-4147-A177-3AD203B41FA5}">
                      <a16:colId xmlns:a16="http://schemas.microsoft.com/office/drawing/2014/main" val="294575259"/>
                    </a:ext>
                  </a:extLst>
                </a:gridCol>
                <a:gridCol w="1229360">
                  <a:extLst>
                    <a:ext uri="{9D8B030D-6E8A-4147-A177-3AD203B41FA5}">
                      <a16:colId xmlns:a16="http://schemas.microsoft.com/office/drawing/2014/main" val="4090839565"/>
                    </a:ext>
                  </a:extLst>
                </a:gridCol>
                <a:gridCol w="1229360">
                  <a:extLst>
                    <a:ext uri="{9D8B030D-6E8A-4147-A177-3AD203B41FA5}">
                      <a16:colId xmlns:a16="http://schemas.microsoft.com/office/drawing/2014/main" val="2685277579"/>
                    </a:ext>
                  </a:extLst>
                </a:gridCol>
                <a:gridCol w="1229360">
                  <a:extLst>
                    <a:ext uri="{9D8B030D-6E8A-4147-A177-3AD203B41FA5}">
                      <a16:colId xmlns:a16="http://schemas.microsoft.com/office/drawing/2014/main" val="40772519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1000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Negative</a:t>
                      </a: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Neutral</a:t>
                      </a: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Positive</a:t>
                      </a:r>
                    </a:p>
                  </a:txBody>
                  <a:tcPr marL="110642" marR="110642" anchor="ctr"/>
                </a:tc>
                <a:extLst>
                  <a:ext uri="{0D108BD9-81ED-4DB2-BD59-A6C34878D82A}">
                    <a16:rowId xmlns:a16="http://schemas.microsoft.com/office/drawing/2014/main" val="40570833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train</a:t>
                      </a:r>
                      <a:endParaRPr lang="en-US" altLang="ko-KR" sz="1000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835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269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213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extLst>
                  <a:ext uri="{0D108BD9-81ED-4DB2-BD59-A6C34878D82A}">
                    <a16:rowId xmlns:a16="http://schemas.microsoft.com/office/drawing/2014/main" val="1800074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test</a:t>
                      </a:r>
                      <a:endParaRPr lang="en-US" altLang="ko-KR" sz="1000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89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33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i="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cs typeface="Arial"/>
                          <a:sym typeface="Arial"/>
                        </a:rPr>
                        <a:t>25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extLst>
                  <a:ext uri="{0D108BD9-81ED-4DB2-BD59-A6C34878D82A}">
                    <a16:rowId xmlns:a16="http://schemas.microsoft.com/office/drawing/2014/main" val="1611441817"/>
                  </a:ext>
                </a:extLst>
              </a:tr>
            </a:tbl>
          </a:graphicData>
        </a:graphic>
      </p:graphicFrame>
      <p:grpSp>
        <p:nvGrpSpPr>
          <p:cNvPr id="14" name="그룹 13">
            <a:extLst>
              <a:ext uri="{FF2B5EF4-FFF2-40B4-BE49-F238E27FC236}">
                <a16:creationId xmlns:a16="http://schemas.microsoft.com/office/drawing/2014/main" id="{EFEC7F42-35EA-4EBF-BB6B-AA2AE5DD788E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2601794-FF15-4881-90AA-0FA69E25B73E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50C4D6E-32C0-47DA-BFA7-045A50612848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25309F15-4CB7-4169-AFD2-0F3558EFCDC2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376816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데이터 전처리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4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0 2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Word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Representation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문장을 토큰으로 분리하기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6CD2122-0988-44BE-B384-F05FE6EDE513}"/>
              </a:ext>
            </a:extLst>
          </p:cNvPr>
          <p:cNvSpPr txBox="1"/>
          <p:nvPr/>
        </p:nvSpPr>
        <p:spPr>
          <a:xfrm>
            <a:off x="574634" y="2576332"/>
            <a:ext cx="3637287" cy="792653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Holding off on some major purchases for hobby for week until they finally went on sale before I pulled the trigger on the purchase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0D5F326-CE9D-4D8A-9C4B-410294331699}"/>
              </a:ext>
            </a:extLst>
          </p:cNvPr>
          <p:cNvSpPr txBox="1"/>
          <p:nvPr/>
        </p:nvSpPr>
        <p:spPr>
          <a:xfrm>
            <a:off x="4932079" y="2455144"/>
            <a:ext cx="3637287" cy="1035027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['holding', 'off’, 'on’, 'some’,  'major’, 'purchases’, 'for', 'hobby', 'for', 'week’, 'until', 'they', 'finally', 'went', 'on', 'sale', 'before', 'i', 'pulled', 'the', 'trigger', 'on’, 'the', 'purchase']</a:t>
            </a: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0233A1D6-9753-4000-A3AD-7BB53AA10020}"/>
              </a:ext>
            </a:extLst>
          </p:cNvPr>
          <p:cNvCxnSpPr>
            <a:cxnSpLocks/>
            <a:stCxn id="17" idx="3"/>
            <a:endCxn id="18" idx="1"/>
          </p:cNvCxnSpPr>
          <p:nvPr/>
        </p:nvCxnSpPr>
        <p:spPr>
          <a:xfrm flipV="1">
            <a:off x="4211921" y="2972658"/>
            <a:ext cx="720158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136BCA2C-814A-4E09-987A-A02B89084B7A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95A9BE8-794C-445C-AC47-840185E8A054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49A9604-8431-44FC-8BAB-40F69E77620D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A12A9531-4580-4DB1-8497-049B59BD36C4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207169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데이터 전처리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5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0 2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Word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Representation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문장을 토큰으로 분리하기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136BCA2C-814A-4E09-987A-A02B89084B7A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95A9BE8-794C-445C-AC47-840185E8A054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49A9604-8431-44FC-8BAB-40F69E77620D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A12A9531-4580-4DB1-8497-049B59BD36C4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6000E414-FE59-44FB-BFE1-EEB65D6F33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4580646"/>
              </p:ext>
            </p:extLst>
          </p:nvPr>
        </p:nvGraphicFramePr>
        <p:xfrm>
          <a:off x="4865717" y="2031787"/>
          <a:ext cx="3441035" cy="2026304"/>
        </p:xfrm>
        <a:graphic>
          <a:graphicData uri="http://schemas.openxmlformats.org/drawingml/2006/table">
            <a:tbl>
              <a:tblPr firstRow="1" bandRow="1"/>
              <a:tblGrid>
                <a:gridCol w="688207">
                  <a:extLst>
                    <a:ext uri="{9D8B030D-6E8A-4147-A177-3AD203B41FA5}">
                      <a16:colId xmlns:a16="http://schemas.microsoft.com/office/drawing/2014/main" val="3257227485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622472722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1315118749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2134517017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4135320489"/>
                    </a:ext>
                  </a:extLst>
                </a:gridCol>
              </a:tblGrid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-0.2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1.7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4.5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314560212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5.8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331752504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0.2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-4.8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152089973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7.8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-14.8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8.1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094104296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3.8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-0.8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8.1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1193243420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8.8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-4.3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4.2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782840324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-5.7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7.1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-5.3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-4.12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006820258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-1.9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600879810"/>
                  </a:ext>
                </a:extLst>
              </a:tr>
            </a:tbl>
          </a:graphicData>
        </a:graphic>
      </p:graphicFrame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74C57B04-A942-45EE-BFE0-5D848DA2F543}"/>
              </a:ext>
            </a:extLst>
          </p:cNvPr>
          <p:cNvCxnSpPr>
            <a:cxnSpLocks/>
            <a:stCxn id="23" idx="3"/>
            <a:endCxn id="20" idx="1"/>
          </p:cNvCxnSpPr>
          <p:nvPr/>
        </p:nvCxnSpPr>
        <p:spPr>
          <a:xfrm>
            <a:off x="4176839" y="3044939"/>
            <a:ext cx="68887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624698B5-1F84-48BB-83E5-B48307EF484B}"/>
              </a:ext>
            </a:extLst>
          </p:cNvPr>
          <p:cNvSpPr txBox="1"/>
          <p:nvPr/>
        </p:nvSpPr>
        <p:spPr>
          <a:xfrm>
            <a:off x="539552" y="2549867"/>
            <a:ext cx="3637287" cy="990143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['holding', 'off’, 'on’, 'some’,  'major’, 'purchases’, 'for', 'hobby', 'for', 'week’, 'until', 'they', 'finally', 'went', 'on', 'sale', 'before', 'i', 'pulled', 'the', 'trigger', 'on',</a:t>
            </a: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 'the', 'purchase']</a:t>
            </a:r>
          </a:p>
        </p:txBody>
      </p:sp>
    </p:spTree>
    <p:extLst>
      <p:ext uri="{BB962C8B-B14F-4D97-AF65-F5344CB8AC3E}">
        <p14:creationId xmlns:p14="http://schemas.microsoft.com/office/powerpoint/2010/main" val="26575157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데이터 전처리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6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0 2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Word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Representation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Vector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값을 더해서 평균 구하기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136BCA2C-814A-4E09-987A-A02B89084B7A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95A9BE8-794C-445C-AC47-840185E8A054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49A9604-8431-44FC-8BAB-40F69E77620D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A12A9531-4580-4DB1-8497-049B59BD36C4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1C95A2A9-84D1-4B10-9B96-BBE0F00A20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9126035"/>
              </p:ext>
            </p:extLst>
          </p:nvPr>
        </p:nvGraphicFramePr>
        <p:xfrm>
          <a:off x="833771" y="2028007"/>
          <a:ext cx="3441035" cy="2026304"/>
        </p:xfrm>
        <a:graphic>
          <a:graphicData uri="http://schemas.openxmlformats.org/drawingml/2006/table">
            <a:tbl>
              <a:tblPr firstRow="1" bandRow="1"/>
              <a:tblGrid>
                <a:gridCol w="688207">
                  <a:extLst>
                    <a:ext uri="{9D8B030D-6E8A-4147-A177-3AD203B41FA5}">
                      <a16:colId xmlns:a16="http://schemas.microsoft.com/office/drawing/2014/main" val="3257227485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622472722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1315118749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2134517017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4135320489"/>
                    </a:ext>
                  </a:extLst>
                </a:gridCol>
              </a:tblGrid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-0.2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1.7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4.5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314560212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5.8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331752504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0.2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-4.8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152089973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7.8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-14.8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8.1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094104296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3.8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-0.8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8.1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1193243420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8.8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-4.3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4.2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782840324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-5.7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7.1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-5.3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-4.12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006820258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-1.9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600879810"/>
                  </a:ext>
                </a:extLst>
              </a:tr>
            </a:tbl>
          </a:graphicData>
        </a:graphic>
      </p:graphicFrame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id="{4FE1ABA5-E230-49F3-9E06-DF1A511DFD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0840858"/>
              </p:ext>
            </p:extLst>
          </p:nvPr>
        </p:nvGraphicFramePr>
        <p:xfrm>
          <a:off x="4869195" y="2914515"/>
          <a:ext cx="3441035" cy="253288"/>
        </p:xfrm>
        <a:graphic>
          <a:graphicData uri="http://schemas.openxmlformats.org/drawingml/2006/table">
            <a:tbl>
              <a:tblPr firstRow="1" bandRow="1"/>
              <a:tblGrid>
                <a:gridCol w="688207">
                  <a:extLst>
                    <a:ext uri="{9D8B030D-6E8A-4147-A177-3AD203B41FA5}">
                      <a16:colId xmlns:a16="http://schemas.microsoft.com/office/drawing/2014/main" val="3257227485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622472722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1315118749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2134517017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4135320489"/>
                    </a:ext>
                  </a:extLst>
                </a:gridCol>
              </a:tblGrid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2.87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5.66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-4.97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-0.525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-2.935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600879810"/>
                  </a:ext>
                </a:extLst>
              </a:tr>
            </a:tbl>
          </a:graphicData>
        </a:graphic>
      </p:graphicFrame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979176BD-557E-42D8-B2A0-CAE486F7F7B1}"/>
              </a:ext>
            </a:extLst>
          </p:cNvPr>
          <p:cNvCxnSpPr>
            <a:cxnSpLocks/>
            <a:stCxn id="17" idx="3"/>
            <a:endCxn id="19" idx="1"/>
          </p:cNvCxnSpPr>
          <p:nvPr/>
        </p:nvCxnSpPr>
        <p:spPr>
          <a:xfrm>
            <a:off x="4274806" y="3041159"/>
            <a:ext cx="59438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59182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모델 만들기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7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0 3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Model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만든 모델에다가 데이터를 입려해 학습을 진행한다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.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136BCA2C-814A-4E09-987A-A02B89084B7A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95A9BE8-794C-445C-AC47-840185E8A054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49A9604-8431-44FC-8BAB-40F69E77620D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A12A9531-4580-4DB1-8497-049B59BD36C4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7AEB7DA7-E89B-4A61-A86B-DDA056A62B6F}"/>
              </a:ext>
            </a:extLst>
          </p:cNvPr>
          <p:cNvSpPr txBox="1"/>
          <p:nvPr/>
        </p:nvSpPr>
        <p:spPr>
          <a:xfrm>
            <a:off x="2714881" y="2571750"/>
            <a:ext cx="3714239" cy="75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Vector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로 변환한 데이터를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XGBoost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모델에 입력하기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만약 데이터가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3000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개이면 데이터의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shape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는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(3000, 5)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가 된다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887454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Evaluation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8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0 4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결과 측정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Test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셋을 사용해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Accuracy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와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F1 Score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측정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658F7CE-9E19-45BA-8D08-77BDCD3592F2}"/>
              </a:ext>
            </a:extLst>
          </p:cNvPr>
          <p:cNvSpPr txBox="1"/>
          <p:nvPr/>
        </p:nvSpPr>
        <p:spPr>
          <a:xfrm>
            <a:off x="2846154" y="2064524"/>
            <a:ext cx="3451693" cy="237943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from sklearn.metrics import accuracy_score</a:t>
            </a: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from sklearn.metrics import classification_report</a:t>
            </a: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실제 정답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= [‘negative’, ‘positive’ … ‘neutral’]</a:t>
            </a:r>
          </a:p>
          <a:p>
            <a:pPr>
              <a:lnSpc>
                <a:spcPct val="150000"/>
              </a:lnSpc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예측 정답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= [‘negative’, ‘negative,’ … ‘positive’]</a:t>
            </a: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accuracy_score(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실제 정답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,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예측 정답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print(classification_report(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실제 정답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,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예측 정답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))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8B942362-6396-4C58-BBE3-935AB482C25F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8380180-4394-4B27-A2A3-ACBF8BFD9B58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FFA0A1B-BDC6-4C43-9377-07427465B234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D50F1F2A-964B-4720-8AD1-68D5CF49D5B8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84440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/>
          <p:cNvGrpSpPr/>
          <p:nvPr/>
        </p:nvGrpSpPr>
        <p:grpSpPr>
          <a:xfrm>
            <a:off x="3131840" y="1987474"/>
            <a:ext cx="2700300" cy="969496"/>
            <a:chOff x="3131840" y="1987474"/>
            <a:chExt cx="2700300" cy="969496"/>
          </a:xfrm>
        </p:grpSpPr>
        <p:sp>
          <p:nvSpPr>
            <p:cNvPr id="6" name="TextBox 5"/>
            <p:cNvSpPr txBox="1"/>
            <p:nvPr/>
          </p:nvSpPr>
          <p:spPr>
            <a:xfrm>
              <a:off x="3311860" y="1987474"/>
              <a:ext cx="2520280" cy="9694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75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Q  </a:t>
              </a: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&amp;</a:t>
              </a: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75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  A</a:t>
              </a:r>
            </a:p>
            <a:p>
              <a:pPr algn="dist">
                <a:lnSpc>
                  <a:spcPct val="150000"/>
                </a:lnSpc>
              </a:pPr>
              <a:r>
                <a:rPr lang="en-US" altLang="ko-KR" sz="1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한컴 윤고딕 250" panose="02020603020101020101" pitchFamily="18" charset="-127"/>
                  <a:ea typeface="한컴 윤고딕 250" panose="02020603020101020101" pitchFamily="18" charset="-127"/>
                </a:rPr>
                <a:t>THANK YOU</a:t>
              </a:r>
            </a:p>
          </p:txBody>
        </p:sp>
        <p:cxnSp>
          <p:nvCxnSpPr>
            <p:cNvPr id="7" name="직선 연결선 6"/>
            <p:cNvCxnSpPr/>
            <p:nvPr/>
          </p:nvCxnSpPr>
          <p:spPr>
            <a:xfrm>
              <a:off x="3131840" y="2139702"/>
              <a:ext cx="0" cy="792411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04402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3CCDD"/>
        </a:solidFill>
        <a:ln w="9525">
          <a:noFill/>
        </a:ln>
      </a:spPr>
      <a:bodyPr rtlCol="0" anchor="ctr"/>
      <a:lstStyle>
        <a:defPPr algn="ctr">
          <a:defRPr sz="900" spc="-100" smtClean="0">
            <a:ln>
              <a:solidFill>
                <a:schemeClr val="bg1">
                  <a:lumMod val="85000"/>
                  <a:alpha val="0"/>
                </a:schemeClr>
              </a:solidFill>
            </a:ln>
            <a:solidFill>
              <a:schemeClr val="tx1">
                <a:lumMod val="65000"/>
                <a:lumOff val="35000"/>
              </a:schemeClr>
            </a:solidFill>
            <a:latin typeface="Yoon 윤고딕 540_TT" panose="02090603020101020101" pitchFamily="18" charset="-127"/>
            <a:ea typeface="Yoon 윤고딕 540_TT" panose="02090603020101020101" pitchFamily="18" charset="-127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bg1">
              <a:lumMod val="50000"/>
            </a:schemeClr>
          </a:solidFill>
          <a:headEnd type="none" w="med" len="med"/>
          <a:tailEnd type="triangle" w="sm" len="sm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39734</TotalTime>
  <Words>533</Words>
  <Application>Microsoft Office PowerPoint</Application>
  <PresentationFormat>화면 슬라이드 쇼(16:9)</PresentationFormat>
  <Paragraphs>164</Paragraphs>
  <Slides>9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8" baseType="lpstr">
      <vt:lpstr>HY강M</vt:lpstr>
      <vt:lpstr>Yoon 윤고딕 520_TT</vt:lpstr>
      <vt:lpstr>Arial</vt:lpstr>
      <vt:lpstr>Yoon 윤고딕 540_TT</vt:lpstr>
      <vt:lpstr>Yoon 윤명조 520_TT</vt:lpstr>
      <vt:lpstr>맑은 고딕</vt:lpstr>
      <vt:lpstr>-윤고딕310</vt:lpstr>
      <vt:lpstr>한컴 윤고딕 250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Chunil</dc:creator>
  <cp:lastModifiedBy>ailab27307</cp:lastModifiedBy>
  <cp:revision>548</cp:revision>
  <cp:lastPrinted>2019-03-13T04:17:53Z</cp:lastPrinted>
  <dcterms:created xsi:type="dcterms:W3CDTF">2014-11-02T09:10:55Z</dcterms:created>
  <dcterms:modified xsi:type="dcterms:W3CDTF">2019-07-08T00:54:17Z</dcterms:modified>
</cp:coreProperties>
</file>